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86" r:id="rId6"/>
    <p:sldId id="261" r:id="rId7"/>
    <p:sldId id="287" r:id="rId8"/>
    <p:sldId id="269" r:id="rId9"/>
    <p:sldId id="264" r:id="rId10"/>
    <p:sldId id="288" r:id="rId11"/>
    <p:sldId id="310" r:id="rId12"/>
    <p:sldId id="311" r:id="rId13"/>
    <p:sldId id="314" r:id="rId14"/>
    <p:sldId id="315" r:id="rId15"/>
    <p:sldId id="316" r:id="rId16"/>
    <p:sldId id="273" r:id="rId17"/>
    <p:sldId id="277" r:id="rId18"/>
    <p:sldId id="278" r:id="rId19"/>
    <p:sldId id="279" r:id="rId20"/>
    <p:sldId id="280" r:id="rId21"/>
    <p:sldId id="281" r:id="rId22"/>
    <p:sldId id="260" r:id="rId23"/>
    <p:sldId id="282" r:id="rId24"/>
    <p:sldId id="309" r:id="rId25"/>
    <p:sldId id="283" r:id="rId26"/>
    <p:sldId id="308" r:id="rId27"/>
    <p:sldId id="284" r:id="rId28"/>
    <p:sldId id="285" r:id="rId29"/>
    <p:sldId id="289" r:id="rId30"/>
    <p:sldId id="263" r:id="rId31"/>
    <p:sldId id="262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8"/>
    <a:srgbClr val="FFD966"/>
    <a:srgbClr val="FFC000"/>
    <a:srgbClr val="C65C10"/>
    <a:srgbClr val="C55A11"/>
    <a:srgbClr val="D47E24"/>
    <a:srgbClr val="D9C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8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9AFF5-8F6C-45C4-B8F0-AE55D988E9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ACEF4-0AA0-44DF-865E-FDBAC38997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08E26-505C-47F2-A713-A846850A594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77ADB-3504-467C-85FC-0B6FFA9617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A2B79-887E-4372-BB0E-AA165259E23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10026-F367-40FE-B38A-9434E9F33A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32D68-ED3A-46B9-819A-D4D47CE291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98184-18BD-4C6E-A18B-409A0D798D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3584B-81F4-437E-8C14-FDC3D9ADB65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58BF7-A76C-42B9-A5DC-FB8A6625AD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F62AF-B3E2-4192-A5D9-E7315795D0E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B2E0D-4762-4B00-9378-D12CC7DF06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9B081-2A6D-405C-AE87-8757CE7EC12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90BA1-D31B-4073-A92C-10E53FD7FD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A24A2-BC58-4075-BA73-12BC0697A71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F14E-D2A9-4EAB-983D-8871DA6BEE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0D7DF-7D6F-4166-9913-E02686D77E5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62BD3-443B-457D-8BB4-CCF9C0ED2F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B1AB0-DD2A-43BF-86CD-45E1DD5FD9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E4523-639B-46F0-8576-5B2703AF0B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71EC5-7196-4212-BDF8-B57CF899CE2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07BBF-5A15-4DAC-BF41-FB9F42B8BB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101756-788C-4E04-890C-34F37DC939E9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508C9CC-B73E-4FD9-B7BA-F8718D6D96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/>
          <p:cNvGrpSpPr/>
          <p:nvPr/>
        </p:nvGrpSpPr>
        <p:grpSpPr bwMode="auto">
          <a:xfrm>
            <a:off x="4483100" y="755650"/>
            <a:ext cx="3249613" cy="4475163"/>
            <a:chOff x="0" y="0"/>
            <a:chExt cx="3248568" cy="4474600"/>
          </a:xfrm>
        </p:grpSpPr>
        <p:sp>
          <p:nvSpPr>
            <p:cNvPr id="3086" name="任意多边形 17"/>
            <p:cNvSpPr/>
            <p:nvPr/>
          </p:nvSpPr>
          <p:spPr bwMode="auto">
            <a:xfrm rot="-2426041">
              <a:off x="0" y="0"/>
              <a:ext cx="3248568" cy="328572"/>
            </a:xfrm>
            <a:custGeom>
              <a:avLst/>
              <a:gdLst>
                <a:gd name="T0" fmla="*/ 2862701 w 3248568"/>
                <a:gd name="T1" fmla="*/ 0 h 328794"/>
                <a:gd name="T2" fmla="*/ 3248568 w 3248568"/>
                <a:gd name="T3" fmla="*/ 328350 h 328794"/>
                <a:gd name="T4" fmla="*/ 3794 w 3248568"/>
                <a:gd name="T5" fmla="*/ 328350 h 328794"/>
                <a:gd name="T6" fmla="*/ 0 w 3248568"/>
                <a:gd name="T7" fmla="*/ 0 h 328794"/>
                <a:gd name="T8" fmla="*/ 2862701 w 3248568"/>
                <a:gd name="T9" fmla="*/ 0 h 3287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8568" h="328794">
                  <a:moveTo>
                    <a:pt x="2862701" y="0"/>
                  </a:moveTo>
                  <a:lnTo>
                    <a:pt x="3248568" y="328794"/>
                  </a:lnTo>
                  <a:lnTo>
                    <a:pt x="3794" y="328794"/>
                  </a:lnTo>
                  <a:lnTo>
                    <a:pt x="0" y="0"/>
                  </a:lnTo>
                  <a:lnTo>
                    <a:pt x="2862701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7" name="矩形 13"/>
            <p:cNvSpPr>
              <a:spLocks noChangeArrowheads="1"/>
            </p:cNvSpPr>
            <p:nvPr/>
          </p:nvSpPr>
          <p:spPr bwMode="auto">
            <a:xfrm rot="-7833626">
              <a:off x="-28136" y="2453205"/>
              <a:ext cx="3714283" cy="328506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5" name="圆角矩形 36"/>
          <p:cNvSpPr>
            <a:spLocks noChangeArrowheads="1"/>
          </p:cNvSpPr>
          <p:nvPr/>
        </p:nvSpPr>
        <p:spPr bwMode="auto">
          <a:xfrm>
            <a:off x="314325" y="4797108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3" y="4346575"/>
            <a:ext cx="45974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任意多边形 11"/>
          <p:cNvSpPr/>
          <p:nvPr/>
        </p:nvSpPr>
        <p:spPr bwMode="auto">
          <a:xfrm rot="2967890">
            <a:off x="5317332" y="1420018"/>
            <a:ext cx="7043738" cy="3813175"/>
          </a:xfrm>
          <a:custGeom>
            <a:avLst/>
            <a:gdLst>
              <a:gd name="T0" fmla="*/ 0 w 7043053"/>
              <a:gd name="T1" fmla="*/ 907815 h 3813402"/>
              <a:gd name="T2" fmla="*/ 776556 w 7043053"/>
              <a:gd name="T3" fmla="*/ 0 h 3813402"/>
              <a:gd name="T4" fmla="*/ 907498 w 7043053"/>
              <a:gd name="T5" fmla="*/ 0 h 3813402"/>
              <a:gd name="T6" fmla="*/ 907498 w 7043053"/>
              <a:gd name="T7" fmla="*/ 3223580 h 3813402"/>
              <a:gd name="T8" fmla="*/ 7044423 w 7043053"/>
              <a:gd name="T9" fmla="*/ 3223580 h 3813402"/>
              <a:gd name="T10" fmla="*/ 6540272 w 7043053"/>
              <a:gd name="T11" fmla="*/ 3812948 h 3813402"/>
              <a:gd name="T12" fmla="*/ 0 w 7043053"/>
              <a:gd name="T13" fmla="*/ 3812947 h 3813402"/>
              <a:gd name="T14" fmla="*/ 0 w 7043053"/>
              <a:gd name="T15" fmla="*/ 907815 h 381340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043053" h="3813402">
                <a:moveTo>
                  <a:pt x="0" y="907923"/>
                </a:moveTo>
                <a:lnTo>
                  <a:pt x="776404" y="0"/>
                </a:lnTo>
                <a:lnTo>
                  <a:pt x="907322" y="0"/>
                </a:lnTo>
                <a:lnTo>
                  <a:pt x="907322" y="3223964"/>
                </a:lnTo>
                <a:lnTo>
                  <a:pt x="7043053" y="3223964"/>
                </a:lnTo>
                <a:lnTo>
                  <a:pt x="6539000" y="3813402"/>
                </a:lnTo>
                <a:lnTo>
                  <a:pt x="0" y="3813401"/>
                </a:lnTo>
                <a:lnTo>
                  <a:pt x="0" y="90792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078" name="图片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0"/>
            <a:ext cx="7615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文本框 28"/>
          <p:cNvSpPr txBox="1">
            <a:spLocks noChangeArrowheads="1"/>
          </p:cNvSpPr>
          <p:nvPr/>
        </p:nvSpPr>
        <p:spPr bwMode="auto">
          <a:xfrm>
            <a:off x="314325" y="2787015"/>
            <a:ext cx="536321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基于Spring Boot的体育运动场馆管理系统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81" name="直接连接符 31"/>
          <p:cNvCxnSpPr>
            <a:cxnSpLocks noChangeShapeType="1"/>
          </p:cNvCxnSpPr>
          <p:nvPr/>
        </p:nvCxnSpPr>
        <p:spPr bwMode="auto">
          <a:xfrm>
            <a:off x="401638" y="4227513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34"/>
          <p:cNvCxnSpPr>
            <a:cxnSpLocks noChangeShapeType="1"/>
          </p:cNvCxnSpPr>
          <p:nvPr/>
        </p:nvCxnSpPr>
        <p:spPr bwMode="auto">
          <a:xfrm>
            <a:off x="401638" y="4300538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3" name="圆角矩形 37"/>
          <p:cNvSpPr>
            <a:spLocks noChangeArrowheads="1"/>
          </p:cNvSpPr>
          <p:nvPr/>
        </p:nvSpPr>
        <p:spPr bwMode="auto">
          <a:xfrm>
            <a:off x="2936875" y="4797108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文本框 35"/>
          <p:cNvSpPr txBox="1">
            <a:spLocks noChangeArrowheads="1"/>
          </p:cNvSpPr>
          <p:nvPr/>
        </p:nvSpPr>
        <p:spPr bwMode="auto">
          <a:xfrm>
            <a:off x="314008" y="479710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211806303</a:t>
            </a:r>
            <a:r>
              <a:rPr 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陈材</a:t>
            </a:r>
            <a:endParaRPr lang="zh-CN" altLang="en-US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5" name="任意多边形 18"/>
          <p:cNvSpPr/>
          <p:nvPr/>
        </p:nvSpPr>
        <p:spPr bwMode="auto">
          <a:xfrm rot="-2777457">
            <a:off x="4125119" y="5504657"/>
            <a:ext cx="3629025" cy="293687"/>
          </a:xfrm>
          <a:custGeom>
            <a:avLst/>
            <a:gdLst>
              <a:gd name="T0" fmla="*/ 3633864 w 3624192"/>
              <a:gd name="T1" fmla="*/ 0 h 293279"/>
              <a:gd name="T2" fmla="*/ 3598229 w 3624192"/>
              <a:gd name="T3" fmla="*/ 294096 h 293279"/>
              <a:gd name="T4" fmla="*/ 281101 w 3624192"/>
              <a:gd name="T5" fmla="*/ 294096 h 293279"/>
              <a:gd name="T6" fmla="*/ 0 w 3624192"/>
              <a:gd name="T7" fmla="*/ 0 h 293279"/>
              <a:gd name="T8" fmla="*/ 3633864 w 3624192"/>
              <a:gd name="T9" fmla="*/ 0 h 2932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24192" h="293279">
                <a:moveTo>
                  <a:pt x="3624192" y="0"/>
                </a:moveTo>
                <a:lnTo>
                  <a:pt x="3588651" y="293279"/>
                </a:lnTo>
                <a:lnTo>
                  <a:pt x="280353" y="293279"/>
                </a:lnTo>
                <a:lnTo>
                  <a:pt x="0" y="0"/>
                </a:lnTo>
                <a:lnTo>
                  <a:pt x="3624192" y="0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8775" y="-635"/>
            <a:ext cx="7403465" cy="6638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2470" y="918845"/>
            <a:ext cx="5686425" cy="5019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265" y="280670"/>
            <a:ext cx="873760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9530" y="381000"/>
            <a:ext cx="4758690" cy="6381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379470" y="1062355"/>
            <a:ext cx="56102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sys_menu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211195" y="1430655"/>
          <a:ext cx="5974715" cy="148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470"/>
                <a:gridCol w="1415415"/>
                <a:gridCol w="1414780"/>
                <a:gridCol w="1416050"/>
              </a:tblGrid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title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父类id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Permission_id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420745" y="3670935"/>
            <a:ext cx="55835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sys_role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239135" y="4008120"/>
          <a:ext cx="5946775" cy="1558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215"/>
                <a:gridCol w="1409065"/>
                <a:gridCol w="1407160"/>
                <a:gridCol w="1410335"/>
              </a:tblGrid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负责场地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is_admin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是否管理员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6000" y="88773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</a:t>
            </a:r>
            <a:r>
              <a:rPr lang="zh-CN" sz="1600" b="0">
                <a:ea typeface="宋体" panose="02010600030101010101" pitchFamily="2" charset="-122"/>
              </a:rPr>
              <a:t>user表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390900" y="1224915"/>
          <a:ext cx="5410200" cy="5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430"/>
                <a:gridCol w="1280795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真实姓名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id_number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身份证号码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pwd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Role_time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入职时间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368998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gym_client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169920" y="4027170"/>
          <a:ext cx="585152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910"/>
                <a:gridCol w="1386205"/>
                <a:gridCol w="1384935"/>
                <a:gridCol w="1387475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客户手机号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VARCHAR(4)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客户性别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客户年龄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birth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客户生日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客户住址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is_vip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TINYINT(1)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是否会员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Vip_time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会员到期时间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80137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gym_equipment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364230" y="1138555"/>
          <a:ext cx="541020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VARCHAR(50)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buy_time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购买时间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所属场地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12185" y="267144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gym_place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3008630"/>
          <a:ext cx="5410200" cy="49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kind_id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场地类型id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场地大小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DEVIMAL(10)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消费说明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insert_time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635" y="503936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gym_place_kind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161665" y="5376545"/>
          <a:ext cx="5869305" cy="855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355"/>
                <a:gridCol w="1390650"/>
                <a:gridCol w="1389380"/>
                <a:gridCol w="139192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6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场地类型名称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77597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gym_book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25420" y="1113155"/>
          <a:ext cx="6740525" cy="190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085"/>
                <a:gridCol w="1595755"/>
                <a:gridCol w="1597025"/>
                <a:gridCol w="159766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End_time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场馆预约人员id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5365" y="325755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3604260"/>
          <a:ext cx="541020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账单创建时间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totle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5365" y="540194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shop_bill_coach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390265" y="5739130"/>
          <a:ext cx="5410200" cy="1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coach_id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65849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shop_bill_object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390900" y="1027430"/>
          <a:ext cx="541020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object_id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购买数量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0" y="223202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shop_bill_place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2568575"/>
          <a:ext cx="541020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000" y="370332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shop_coach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538095" y="4040505"/>
          <a:ext cx="7115810" cy="2718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1684655"/>
                <a:gridCol w="1684655"/>
                <a:gridCol w="1687195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VARCHAR(4)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教练性别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教练年龄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course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教授课程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DECILMAL(10)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价格（/h）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1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TINYINT(1)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教练状态（0：空闲，1：上课中，2：已预约，3：休息中）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6000" y="88773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shop_object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390900" y="1226820"/>
          <a:ext cx="541020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0795"/>
                <a:gridCol w="1283017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DECILMAL(10)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商品价格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desc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商品描述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商品库存数量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346900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shop_coach_book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390900" y="3806190"/>
          <a:ext cx="541020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End_time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coach_id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场馆预约人员id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48500" y="9001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896100" y="9001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3" name="矩形 6"/>
          <p:cNvSpPr>
            <a:spLocks noChangeArrowheads="1"/>
          </p:cNvSpPr>
          <p:nvPr/>
        </p:nvSpPr>
        <p:spPr bwMode="auto">
          <a:xfrm rot="2575801">
            <a:off x="7048500" y="23479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4" name="矩形 7"/>
          <p:cNvSpPr>
            <a:spLocks noChangeArrowheads="1"/>
          </p:cNvSpPr>
          <p:nvPr/>
        </p:nvSpPr>
        <p:spPr bwMode="auto">
          <a:xfrm rot="2575801">
            <a:off x="6896100" y="23479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5" name="矩形 8"/>
          <p:cNvSpPr>
            <a:spLocks noChangeArrowheads="1"/>
          </p:cNvSpPr>
          <p:nvPr/>
        </p:nvSpPr>
        <p:spPr bwMode="auto">
          <a:xfrm rot="2575801">
            <a:off x="7048500" y="37957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6" name="矩形 9"/>
          <p:cNvSpPr>
            <a:spLocks noChangeArrowheads="1"/>
          </p:cNvSpPr>
          <p:nvPr/>
        </p:nvSpPr>
        <p:spPr bwMode="auto">
          <a:xfrm rot="2575801">
            <a:off x="6896100" y="37957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7" name="矩形 10"/>
          <p:cNvSpPr>
            <a:spLocks noChangeArrowheads="1"/>
          </p:cNvSpPr>
          <p:nvPr/>
        </p:nvSpPr>
        <p:spPr bwMode="auto">
          <a:xfrm rot="2575801">
            <a:off x="7048500" y="52435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8" name="矩形 11"/>
          <p:cNvSpPr>
            <a:spLocks noChangeArrowheads="1"/>
          </p:cNvSpPr>
          <p:nvPr/>
        </p:nvSpPr>
        <p:spPr bwMode="auto">
          <a:xfrm rot="2575801">
            <a:off x="6896100" y="52435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6999288" y="9096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1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0" name="文本框 13"/>
          <p:cNvSpPr txBox="1">
            <a:spLocks noChangeArrowheads="1"/>
          </p:cNvSpPr>
          <p:nvPr/>
        </p:nvSpPr>
        <p:spPr bwMode="auto">
          <a:xfrm>
            <a:off x="6999288" y="23415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2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1" name="文本框 14"/>
          <p:cNvSpPr txBox="1">
            <a:spLocks noChangeArrowheads="1"/>
          </p:cNvSpPr>
          <p:nvPr/>
        </p:nvSpPr>
        <p:spPr bwMode="auto">
          <a:xfrm>
            <a:off x="6999288" y="38052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3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2" name="文本框 15"/>
          <p:cNvSpPr txBox="1">
            <a:spLocks noChangeArrowheads="1"/>
          </p:cNvSpPr>
          <p:nvPr/>
        </p:nvSpPr>
        <p:spPr bwMode="auto">
          <a:xfrm>
            <a:off x="6999288" y="52371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4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47088" y="908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4" name="圆角矩形 17"/>
          <p:cNvSpPr>
            <a:spLocks noChangeArrowheads="1"/>
          </p:cNvSpPr>
          <p:nvPr/>
        </p:nvSpPr>
        <p:spPr bwMode="auto">
          <a:xfrm>
            <a:off x="8447088" y="24209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5" name="圆角矩形 18"/>
          <p:cNvSpPr>
            <a:spLocks noChangeArrowheads="1"/>
          </p:cNvSpPr>
          <p:nvPr/>
        </p:nvSpPr>
        <p:spPr bwMode="auto">
          <a:xfrm>
            <a:off x="8469313" y="3829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6" name="圆角矩形 19"/>
          <p:cNvSpPr>
            <a:spLocks noChangeArrowheads="1"/>
          </p:cNvSpPr>
          <p:nvPr/>
        </p:nvSpPr>
        <p:spPr bwMode="auto">
          <a:xfrm>
            <a:off x="8469313" y="53165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26563" y="107950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8" name="文本框 21"/>
          <p:cNvSpPr txBox="1">
            <a:spLocks noChangeArrowheads="1"/>
          </p:cNvSpPr>
          <p:nvPr/>
        </p:nvSpPr>
        <p:spPr bwMode="auto">
          <a:xfrm>
            <a:off x="9326563" y="2560638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9" name="文本框 22"/>
          <p:cNvSpPr txBox="1">
            <a:spLocks noChangeArrowheads="1"/>
          </p:cNvSpPr>
          <p:nvPr/>
        </p:nvSpPr>
        <p:spPr bwMode="auto">
          <a:xfrm>
            <a:off x="9326563" y="397510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0" name="文本框 23"/>
          <p:cNvSpPr txBox="1">
            <a:spLocks noChangeArrowheads="1"/>
          </p:cNvSpPr>
          <p:nvPr/>
        </p:nvSpPr>
        <p:spPr bwMode="auto">
          <a:xfrm>
            <a:off x="9326563" y="5446713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12189460" cy="5876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场馆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121926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1099820"/>
            <a:ext cx="11902440" cy="57581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65835"/>
            <a:ext cx="12191365" cy="58921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971550"/>
            <a:ext cx="11845290" cy="57194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78535"/>
            <a:ext cx="1219136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4</a:t>
            </a:r>
            <a:endParaRPr lang="en-US" altLang="zh-CN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/>
          <p:nvPr/>
        </p:nvGrpSpPr>
        <p:grpSpPr bwMode="auto">
          <a:xfrm>
            <a:off x="2404745" y="1916113"/>
            <a:ext cx="2286000" cy="3657600"/>
            <a:chOff x="0" y="0"/>
            <a:chExt cx="2286000" cy="3657600"/>
          </a:xfrm>
        </p:grpSpPr>
        <p:sp>
          <p:nvSpPr>
            <p:cNvPr id="9244" name="矩形 2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45" name="组合 3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48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694004307 w 287"/>
                  <a:gd name="T1" fmla="*/ 569862415 h 288"/>
                  <a:gd name="T2" fmla="*/ 605721843 w 287"/>
                  <a:gd name="T3" fmla="*/ 506544716 h 288"/>
                  <a:gd name="T4" fmla="*/ 333514316 w 287"/>
                  <a:gd name="T5" fmla="*/ 233790469 h 288"/>
                  <a:gd name="T6" fmla="*/ 348228321 w 287"/>
                  <a:gd name="T7" fmla="*/ 180213714 h 288"/>
                  <a:gd name="T8" fmla="*/ 166757158 w 287"/>
                  <a:gd name="T9" fmla="*/ 0 h 288"/>
                  <a:gd name="T10" fmla="*/ 149590819 w 287"/>
                  <a:gd name="T11" fmla="*/ 17047433 h 288"/>
                  <a:gd name="T12" fmla="*/ 218256176 w 287"/>
                  <a:gd name="T13" fmla="*/ 124200943 h 288"/>
                  <a:gd name="T14" fmla="*/ 122615143 w 287"/>
                  <a:gd name="T15" fmla="*/ 219177492 h 288"/>
                  <a:gd name="T16" fmla="*/ 14714005 w 287"/>
                  <a:gd name="T17" fmla="*/ 150989320 h 288"/>
                  <a:gd name="T18" fmla="*/ 0 w 287"/>
                  <a:gd name="T19" fmla="*/ 168036753 h 288"/>
                  <a:gd name="T20" fmla="*/ 181471163 w 287"/>
                  <a:gd name="T21" fmla="*/ 348248907 h 288"/>
                  <a:gd name="T22" fmla="*/ 232970181 w 287"/>
                  <a:gd name="T23" fmla="*/ 333637490 h 288"/>
                  <a:gd name="T24" fmla="*/ 507628476 w 287"/>
                  <a:gd name="T25" fmla="*/ 606393298 h 288"/>
                  <a:gd name="T26" fmla="*/ 571389165 w 287"/>
                  <a:gd name="T27" fmla="*/ 691628902 h 288"/>
                  <a:gd name="T28" fmla="*/ 605721843 w 287"/>
                  <a:gd name="T29" fmla="*/ 701369847 h 288"/>
                  <a:gd name="T30" fmla="*/ 703813644 w 287"/>
                  <a:gd name="T31" fmla="*/ 606393298 h 288"/>
                  <a:gd name="T32" fmla="*/ 694004307 w 287"/>
                  <a:gd name="T33" fmla="*/ 569862415 h 288"/>
                  <a:gd name="T34" fmla="*/ 598364841 w 287"/>
                  <a:gd name="T35" fmla="*/ 635616131 h 288"/>
                  <a:gd name="T36" fmla="*/ 556675160 w 287"/>
                  <a:gd name="T37" fmla="*/ 594216337 h 288"/>
                  <a:gd name="T38" fmla="*/ 598364841 w 287"/>
                  <a:gd name="T39" fmla="*/ 555250999 h 288"/>
                  <a:gd name="T40" fmla="*/ 637600621 w 287"/>
                  <a:gd name="T41" fmla="*/ 594216337 h 288"/>
                  <a:gd name="T42" fmla="*/ 598364841 w 287"/>
                  <a:gd name="T43" fmla="*/ 635616131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椭圆 7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6" name="TextBox 11"/>
            <p:cNvSpPr txBox="1">
              <a:spLocks noChangeArrowheads="1"/>
            </p:cNvSpPr>
            <p:nvPr/>
          </p:nvSpPr>
          <p:spPr bwMode="auto">
            <a:xfrm>
              <a:off x="95003" y="1967602"/>
              <a:ext cx="2048256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对体育场馆进行更进一步的管理，实现其预约，使用，结账等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47" name="TextBox 10"/>
            <p:cNvSpPr txBox="1">
              <a:spLocks noChangeArrowheads="1"/>
            </p:cNvSpPr>
            <p:nvPr/>
          </p:nvSpPr>
          <p:spPr bwMode="auto">
            <a:xfrm>
              <a:off x="402938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完善场馆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19" name="组合 8"/>
          <p:cNvGrpSpPr/>
          <p:nvPr/>
        </p:nvGrpSpPr>
        <p:grpSpPr bwMode="auto">
          <a:xfrm>
            <a:off x="4952683" y="1916113"/>
            <a:ext cx="2286000" cy="3657600"/>
            <a:chOff x="0" y="0"/>
            <a:chExt cx="2286000" cy="3657600"/>
          </a:xfrm>
        </p:grpSpPr>
        <p:sp>
          <p:nvSpPr>
            <p:cNvPr id="9238" name="矩形 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9" name="组合 10"/>
            <p:cNvGrpSpPr/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9242" name="组合 13"/>
              <p:cNvPicPr>
                <a:picLocks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961" y="243766"/>
                <a:ext cx="451104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43" name="椭圆 14"/>
              <p:cNvSpPr>
                <a:spLocks noChangeArrowheads="1"/>
              </p:cNvSpPr>
              <p:nvPr/>
            </p:nvSpPr>
            <p:spPr bwMode="auto">
              <a:xfrm>
                <a:off x="756" y="180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0" name="TextBox 11"/>
            <p:cNvSpPr txBox="1">
              <a:spLocks noChangeArrowheads="1"/>
            </p:cNvSpPr>
            <p:nvPr/>
          </p:nvSpPr>
          <p:spPr bwMode="auto">
            <a:xfrm>
              <a:off x="92536" y="1967602"/>
              <a:ext cx="2048256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完成消费管理中的商品管理和教练管理，并完成结账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41" name="TextBox 10"/>
            <p:cNvSpPr txBox="1">
              <a:spLocks noChangeArrowheads="1"/>
            </p:cNvSpPr>
            <p:nvPr/>
          </p:nvSpPr>
          <p:spPr bwMode="auto">
            <a:xfrm>
              <a:off x="400471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完成消费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0" name="组合 18"/>
          <p:cNvGrpSpPr/>
          <p:nvPr/>
        </p:nvGrpSpPr>
        <p:grpSpPr bwMode="auto">
          <a:xfrm>
            <a:off x="7500620" y="1916113"/>
            <a:ext cx="2286000" cy="3657600"/>
            <a:chOff x="0" y="0"/>
            <a:chExt cx="2286000" cy="3657600"/>
          </a:xfrm>
        </p:grpSpPr>
        <p:sp>
          <p:nvSpPr>
            <p:cNvPr id="9232" name="矩形 1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3" name="组合 20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36" name="Freeform 304"/>
              <p:cNvSpPr/>
              <p:nvPr/>
            </p:nvSpPr>
            <p:spPr bwMode="auto">
              <a:xfrm>
                <a:off x="271003" y="247860"/>
                <a:ext cx="466994" cy="466996"/>
              </a:xfrm>
              <a:custGeom>
                <a:avLst/>
                <a:gdLst>
                  <a:gd name="T0" fmla="*/ 724398891 w 297"/>
                  <a:gd name="T1" fmla="*/ 573589016 h 297"/>
                  <a:gd name="T2" fmla="*/ 568639883 w 297"/>
                  <a:gd name="T3" fmla="*/ 482112833 h 297"/>
                  <a:gd name="T4" fmla="*/ 543915931 w 297"/>
                  <a:gd name="T5" fmla="*/ 484584610 h 297"/>
                  <a:gd name="T6" fmla="*/ 496941366 w 297"/>
                  <a:gd name="T7" fmla="*/ 531559376 h 297"/>
                  <a:gd name="T8" fmla="*/ 469745648 w 297"/>
                  <a:gd name="T9" fmla="*/ 543921405 h 297"/>
                  <a:gd name="T10" fmla="*/ 301626236 w 297"/>
                  <a:gd name="T11" fmla="*/ 435136495 h 297"/>
                  <a:gd name="T12" fmla="*/ 192843364 w 297"/>
                  <a:gd name="T13" fmla="*/ 267016363 h 297"/>
                  <a:gd name="T14" fmla="*/ 202732001 w 297"/>
                  <a:gd name="T15" fmla="*/ 237347179 h 297"/>
                  <a:gd name="T16" fmla="*/ 242289695 w 297"/>
                  <a:gd name="T17" fmla="*/ 197789316 h 297"/>
                  <a:gd name="T18" fmla="*/ 247234800 w 297"/>
                  <a:gd name="T19" fmla="*/ 173065258 h 297"/>
                  <a:gd name="T20" fmla="*/ 160702541 w 297"/>
                  <a:gd name="T21" fmla="*/ 9890252 h 297"/>
                  <a:gd name="T22" fmla="*/ 143395461 w 297"/>
                  <a:gd name="T23" fmla="*/ 7416903 h 297"/>
                  <a:gd name="T24" fmla="*/ 34612589 w 297"/>
                  <a:gd name="T25" fmla="*/ 113728464 h 297"/>
                  <a:gd name="T26" fmla="*/ 22250613 w 297"/>
                  <a:gd name="T27" fmla="*/ 140924298 h 297"/>
                  <a:gd name="T28" fmla="*/ 220039082 w 297"/>
                  <a:gd name="T29" fmla="*/ 516725571 h 297"/>
                  <a:gd name="T30" fmla="*/ 593363834 w 297"/>
                  <a:gd name="T31" fmla="*/ 712043110 h 297"/>
                  <a:gd name="T32" fmla="*/ 623031318 w 297"/>
                  <a:gd name="T33" fmla="*/ 699681081 h 297"/>
                  <a:gd name="T34" fmla="*/ 729342424 w 297"/>
                  <a:gd name="T35" fmla="*/ 593369520 h 297"/>
                  <a:gd name="T36" fmla="*/ 724398891 w 297"/>
                  <a:gd name="T37" fmla="*/ 573589016 h 29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椭圆 24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34" name="TextBox 11"/>
            <p:cNvSpPr txBox="1">
              <a:spLocks noChangeArrowheads="1"/>
            </p:cNvSpPr>
            <p:nvPr/>
          </p:nvSpPr>
          <p:spPr bwMode="auto">
            <a:xfrm>
              <a:off x="138256" y="1967602"/>
              <a:ext cx="204825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实现不同角色使用不同菜单的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35" name="TextBox 10"/>
            <p:cNvSpPr txBox="1">
              <a:spLocks noChangeArrowheads="1"/>
            </p:cNvSpPr>
            <p:nvPr/>
          </p:nvSpPr>
          <p:spPr bwMode="auto">
            <a:xfrm>
              <a:off x="446191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完成角色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2" name="组合 36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9224" name="矩形 3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5" name="矩形 3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3" name="矩形 39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644775"/>
            <a:ext cx="121913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600" b="1">
                <a:solidFill>
                  <a:srgbClr val="FFFFFF"/>
                </a:solidFill>
                <a:latin typeface="Open Sans" pitchFamily="2" charset="0"/>
                <a:sym typeface="+mn-ea"/>
              </a:rPr>
              <a:t>谢谢</a:t>
            </a:r>
            <a:endParaRPr lang="zh-CN" altLang="en-US" sz="9600" b="1">
              <a:solidFill>
                <a:srgbClr val="FFFFFF"/>
              </a:solidFill>
              <a:latin typeface="Open Sans" pitchFamily="2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1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/>
          <p:nvPr/>
        </p:nvGrpSpPr>
        <p:grpSpPr bwMode="auto">
          <a:xfrm>
            <a:off x="1325563" y="1622425"/>
            <a:ext cx="5743575" cy="2568586"/>
            <a:chOff x="0" y="0"/>
            <a:chExt cx="5742745" cy="2567484"/>
          </a:xfrm>
        </p:grpSpPr>
        <p:sp>
          <p:nvSpPr>
            <p:cNvPr id="8216" name="Title 1"/>
            <p:cNvSpPr txBox="1">
              <a:spLocks noChangeArrowheads="1"/>
            </p:cNvSpPr>
            <p:nvPr/>
          </p:nvSpPr>
          <p:spPr bwMode="auto">
            <a:xfrm>
              <a:off x="765064" y="0"/>
              <a:ext cx="4977681" cy="45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1300">
                <a:solidFill>
                  <a:srgbClr val="FFC000"/>
                </a:solidFill>
                <a:latin typeface="Open Sans" pitchFamily="2" charset="0"/>
              </a:endParaRPr>
            </a:p>
          </p:txBody>
        </p:sp>
        <p:grpSp>
          <p:nvGrpSpPr>
            <p:cNvPr id="8217" name="组合 3"/>
            <p:cNvGrpSpPr/>
            <p:nvPr/>
          </p:nvGrpSpPr>
          <p:grpSpPr bwMode="auto">
            <a:xfrm>
              <a:off x="0" y="324232"/>
              <a:ext cx="676180" cy="676180"/>
              <a:chOff x="0" y="0"/>
              <a:chExt cx="406294" cy="406294"/>
            </a:xfrm>
          </p:grpSpPr>
          <p:sp>
            <p:nvSpPr>
              <p:cNvPr id="8220" name="Freeform 16"/>
              <p:cNvSpPr/>
              <p:nvPr/>
            </p:nvSpPr>
            <p:spPr bwMode="auto">
              <a:xfrm>
                <a:off x="97281" y="101600"/>
                <a:ext cx="222221" cy="213499"/>
              </a:xfrm>
              <a:custGeom>
                <a:avLst/>
                <a:gdLst>
                  <a:gd name="T0" fmla="*/ 34943177 w 155"/>
                  <a:gd name="T1" fmla="*/ 0 h 149"/>
                  <a:gd name="T2" fmla="*/ 129493195 w 155"/>
                  <a:gd name="T3" fmla="*/ 102657197 h 149"/>
                  <a:gd name="T4" fmla="*/ 0 w 155"/>
                  <a:gd name="T5" fmla="*/ 225846120 h 149"/>
                  <a:gd name="T6" fmla="*/ 80163000 w 155"/>
                  <a:gd name="T7" fmla="*/ 305918275 h 149"/>
                  <a:gd name="T8" fmla="*/ 209656195 w 155"/>
                  <a:gd name="T9" fmla="*/ 174517522 h 149"/>
                  <a:gd name="T10" fmla="*/ 318594663 w 155"/>
                  <a:gd name="T11" fmla="*/ 283333233 h 149"/>
                  <a:gd name="T12" fmla="*/ 318594663 w 155"/>
                  <a:gd name="T13" fmla="*/ 0 h 149"/>
                  <a:gd name="T14" fmla="*/ 34943177 w 155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5" h="149">
                    <a:moveTo>
                      <a:pt x="17" y="0"/>
                    </a:moveTo>
                    <a:lnTo>
                      <a:pt x="63" y="50"/>
                    </a:lnTo>
                    <a:lnTo>
                      <a:pt x="0" y="110"/>
                    </a:lnTo>
                    <a:lnTo>
                      <a:pt x="39" y="149"/>
                    </a:lnTo>
                    <a:lnTo>
                      <a:pt x="102" y="85"/>
                    </a:lnTo>
                    <a:lnTo>
                      <a:pt x="155" y="138"/>
                    </a:lnTo>
                    <a:lnTo>
                      <a:pt x="15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102050" y="101600"/>
                <a:ext cx="213637" cy="213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2" name="Oval 13"/>
              <p:cNvSpPr>
                <a:spLocks noChangeArrowheads="1"/>
              </p:cNvSpPr>
              <p:nvPr/>
            </p:nvSpPr>
            <p:spPr bwMode="auto">
              <a:xfrm>
                <a:off x="0" y="-384"/>
                <a:ext cx="406292" cy="406982"/>
              </a:xfrm>
              <a:prstGeom prst="ellipse">
                <a:avLst/>
              </a:prstGeom>
              <a:noFill/>
              <a:ln w="12700">
                <a:solidFill>
                  <a:srgbClr val="40404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 sz="3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218" name="矩形 4"/>
            <p:cNvSpPr>
              <a:spLocks noChangeArrowheads="1"/>
            </p:cNvSpPr>
            <p:nvPr/>
          </p:nvSpPr>
          <p:spPr bwMode="auto">
            <a:xfrm>
              <a:off x="862911" y="69075"/>
              <a:ext cx="2999232" cy="39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20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sz="20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sz="2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9" name="TextBox 11"/>
            <p:cNvSpPr txBox="1">
              <a:spLocks noChangeArrowheads="1"/>
            </p:cNvSpPr>
            <p:nvPr/>
          </p:nvSpPr>
          <p:spPr bwMode="auto">
            <a:xfrm>
              <a:off x="862911" y="538260"/>
              <a:ext cx="3773097" cy="2029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社会发展，人们对体育健身的需求快速增长。体育服务业是体育产业的主体部分。体育场馆作为体育产业和体育事业发展的物质载体，提供的主要产品就是服务，是满足人们对体育服务需要的重要保障。体育场馆高效率使用越来越受到场馆管理人员的重视，充分利用计算机信息技术对体育场地实现信息化管理，能有效提升场馆管理水平和工作效率，最大限度的利用场馆资源。</a:t>
              </a:r>
              <a:endParaRPr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97" name="图片 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7"/>
          <a:stretch>
            <a:fillRect/>
          </a:stretch>
        </p:blipFill>
        <p:spPr bwMode="auto">
          <a:xfrm>
            <a:off x="7069138" y="1785938"/>
            <a:ext cx="3716337" cy="3976687"/>
          </a:xfrm>
          <a:prstGeom prst="rect">
            <a:avLst/>
          </a:prstGeom>
          <a:noFill/>
          <a:ln>
            <a:noFill/>
          </a:ln>
          <a:effectLst>
            <a:outerShdw sx="102000" sy="102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8" name="组合 26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8200" name="矩形 2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01" name="矩形 2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9" name="矩形 29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2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组合 9"/>
          <p:cNvGrpSpPr/>
          <p:nvPr/>
        </p:nvGrpSpPr>
        <p:grpSpPr bwMode="auto">
          <a:xfrm>
            <a:off x="8596313" y="1855788"/>
            <a:ext cx="2057400" cy="1310151"/>
            <a:chOff x="0" y="0"/>
            <a:chExt cx="1836486" cy="1309008"/>
          </a:xfrm>
        </p:grpSpPr>
        <p:sp>
          <p:nvSpPr>
            <p:cNvPr id="11278" name="TextBox 15"/>
            <p:cNvSpPr txBox="1">
              <a:spLocks noChangeArrowheads="1"/>
            </p:cNvSpPr>
            <p:nvPr/>
          </p:nvSpPr>
          <p:spPr bwMode="auto">
            <a:xfrm>
              <a:off x="12700" y="0"/>
              <a:ext cx="1703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向天而歌</a:t>
              </a:r>
              <a:endParaRPr 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1279" name="TextBox 16"/>
            <p:cNvSpPr txBox="1">
              <a:spLocks noChangeArrowheads="1"/>
            </p:cNvSpPr>
            <p:nvPr/>
          </p:nvSpPr>
          <p:spPr bwMode="auto">
            <a:xfrm>
              <a:off x="0" y="356705"/>
              <a:ext cx="1836486" cy="95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模开发、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服务提供商。</a:t>
              </a: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1274" name="组合 12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1276" name="矩形 14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7" name="矩形 15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5" name="矩形 17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怎么做</a:t>
            </a:r>
            <a:endParaRPr lang="zh-CN" sz="2400" b="1">
              <a:solidFill>
                <a:srgbClr val="404040"/>
              </a:solidFill>
            </a:endParaRPr>
          </a:p>
        </p:txBody>
      </p:sp>
      <p:sp>
        <p:nvSpPr>
          <p:cNvPr id="43" name="TextBox 50"/>
          <p:cNvSpPr txBox="1"/>
          <p:nvPr/>
        </p:nvSpPr>
        <p:spPr>
          <a:xfrm>
            <a:off x="4974651" y="502179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 smtClean="0">
                <a:latin typeface="Dense" panose="02000000000000000000" pitchFamily="50" charset="0"/>
                <a:ea typeface="Roboto" panose="02000000000000000000" pitchFamily="2" charset="0"/>
              </a:rPr>
              <a:t>设计方案</a:t>
            </a:r>
            <a:endParaRPr lang="en-US" sz="4000" b="1" dirty="0">
              <a:latin typeface="Dense" panose="02000000000000000000" pitchFamily="50" charset="0"/>
              <a:ea typeface="Roboto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81719" y="1713476"/>
            <a:ext cx="10456521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>
              <a:defRPr/>
            </a:pPr>
            <a:r>
              <a:rPr lang="en-US" altLang="zh-CN" sz="2400" b="1" dirty="0" smtClean="0">
                <a:cs typeface="+mn-ea"/>
                <a:sym typeface="+mn-lt"/>
              </a:rPr>
              <a:t>	  </a:t>
            </a:r>
            <a:r>
              <a:rPr sz="2400" b="1" dirty="0">
                <a:cs typeface="+mn-ea"/>
                <a:sym typeface="+mn-lt"/>
              </a:rPr>
              <a:t>本次设计与开发的体育运动场馆管理系统主要采用Spring Boot技术，方便体育场馆的管理。主要实现功能有：场地管理，客户管理，消费点单，结账收银等功能。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通过初步的需求分析与研究，该系统拟定4个业务模块分别实现：场地管理模块，客户管理模块，消费点单模块，结账收银模块。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(1)场地管理模块：获取各个体育场馆的相关信息，对入场的客户进行场地开单，更换场地，预约场地。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(2)客户管理模块：对入场客户的信息进行记录，设置会员等。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(3)消费点单模块：场馆中有体育用品进行售卖，以及陪练的教练，可以通过该模块进行登记。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</a:t>
            </a:r>
            <a:r>
              <a:rPr lang="en-US" sz="2400" b="1" dirty="0">
                <a:cs typeface="+mn-ea"/>
                <a:sym typeface="+mn-lt"/>
              </a:rPr>
              <a:t>4</a:t>
            </a:r>
            <a:r>
              <a:rPr sz="2400" b="1" dirty="0">
                <a:cs typeface="+mn-ea"/>
                <a:sym typeface="+mn-lt"/>
              </a:rPr>
              <a:t>)</a:t>
            </a:r>
            <a:r>
              <a:rPr sz="2400" b="1" dirty="0">
                <a:cs typeface="+mn-ea"/>
                <a:sym typeface="+mn-lt"/>
              </a:rPr>
              <a:t>结账收银模块：统计并进行结账，以及对历史账单的查询。</a:t>
            </a:r>
            <a:endParaRPr sz="24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Straight Connector 36"/>
          <p:cNvCxnSpPr>
            <a:cxnSpLocks noChangeShapeType="1"/>
          </p:cNvCxnSpPr>
          <p:nvPr/>
        </p:nvCxnSpPr>
        <p:spPr bwMode="auto">
          <a:xfrm>
            <a:off x="4410075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3" name="Straight Connector 42"/>
          <p:cNvCxnSpPr>
            <a:cxnSpLocks noChangeShapeType="1"/>
          </p:cNvCxnSpPr>
          <p:nvPr/>
        </p:nvCxnSpPr>
        <p:spPr bwMode="auto">
          <a:xfrm>
            <a:off x="7607300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7" name="Oval 6"/>
          <p:cNvSpPr>
            <a:spLocks noChangeArrowheads="1"/>
          </p:cNvSpPr>
          <p:nvPr/>
        </p:nvSpPr>
        <p:spPr bwMode="auto">
          <a:xfrm>
            <a:off x="2178685" y="2750185"/>
            <a:ext cx="135572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61" name="Oval 23"/>
          <p:cNvSpPr>
            <a:spLocks noChangeArrowheads="1"/>
          </p:cNvSpPr>
          <p:nvPr/>
        </p:nvSpPr>
        <p:spPr bwMode="auto">
          <a:xfrm>
            <a:off x="5417820" y="2750185"/>
            <a:ext cx="135699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57" name="Oval 39"/>
          <p:cNvSpPr>
            <a:spLocks noChangeArrowheads="1"/>
          </p:cNvSpPr>
          <p:nvPr/>
        </p:nvSpPr>
        <p:spPr bwMode="auto">
          <a:xfrm>
            <a:off x="8514715" y="2750185"/>
            <a:ext cx="135572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2178685" y="4374198"/>
            <a:ext cx="14319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en-US" altLang="zh-CN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5349240" y="4374198"/>
            <a:ext cx="142557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Navicat</a:t>
            </a:r>
            <a:endParaRPr lang="en-US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2" name="TextBox 10"/>
          <p:cNvSpPr txBox="1">
            <a:spLocks noChangeArrowheads="1"/>
          </p:cNvSpPr>
          <p:nvPr/>
        </p:nvSpPr>
        <p:spPr bwMode="auto">
          <a:xfrm>
            <a:off x="8476615" y="4371023"/>
            <a:ext cx="14319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endParaRPr lang="en-US" altLang="zh-CN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3" name="组合 28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55" name="矩形 29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256" name="矩形 30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54" name="矩形 31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怎么做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0"/>
          <p:cNvSpPr txBox="1"/>
          <p:nvPr/>
        </p:nvSpPr>
        <p:spPr>
          <a:xfrm>
            <a:off x="4983592" y="502179"/>
            <a:ext cx="2225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 smtClean="0">
                <a:latin typeface="Dense" panose="02000000000000000000" pitchFamily="50" charset="0"/>
                <a:ea typeface="Roboto" panose="02000000000000000000" pitchFamily="2" charset="0"/>
              </a:rPr>
              <a:t>开发工具</a:t>
            </a:r>
            <a:endParaRPr lang="zh-CN" altLang="en-US" sz="4000" b="1" smtClean="0">
              <a:latin typeface="Dense" panose="02000000000000000000" pitchFamily="50" charset="0"/>
              <a:ea typeface="Roboto" panose="02000000000000000000" pitchFamily="2" charset="0"/>
            </a:endParaRPr>
          </a:p>
        </p:txBody>
      </p:sp>
      <p:pic>
        <p:nvPicPr>
          <p:cNvPr id="28" name="图片 27" descr="ide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51430" y="3124200"/>
            <a:ext cx="609600" cy="609600"/>
          </a:xfrm>
          <a:prstGeom prst="rect">
            <a:avLst/>
          </a:prstGeom>
        </p:spPr>
      </p:pic>
      <p:pic>
        <p:nvPicPr>
          <p:cNvPr id="29" name="图片 28" descr="00_navicat_logo_rainbow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8290" y="3238500"/>
            <a:ext cx="1485900" cy="3810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4080" y="3238500"/>
            <a:ext cx="1430655" cy="380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3</a:t>
            </a:r>
            <a:endParaRPr lang="en-US" altLang="zh-CN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已经完成的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410" y="718820"/>
            <a:ext cx="3419475" cy="54197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885cf61-95b0-4ca8-b0bf-82136007993f}"/>
</p:tagLst>
</file>

<file path=ppt/tags/tag10.xml><?xml version="1.0" encoding="utf-8"?>
<p:tagLst xmlns:p="http://schemas.openxmlformats.org/presentationml/2006/main">
  <p:tag name="KSO_WM_UNIT_TABLE_BEAUTIFY" val="smartTable{9ba5fa6d-a864-405c-8214-87b9a7d203f2}"/>
</p:tagLst>
</file>

<file path=ppt/tags/tag11.xml><?xml version="1.0" encoding="utf-8"?>
<p:tagLst xmlns:p="http://schemas.openxmlformats.org/presentationml/2006/main">
  <p:tag name="KSO_WM_UNIT_TABLE_BEAUTIFY" val="smartTable{73adf283-57d4-4180-b75c-d2ef206596cc}"/>
</p:tagLst>
</file>

<file path=ppt/tags/tag12.xml><?xml version="1.0" encoding="utf-8"?>
<p:tagLst xmlns:p="http://schemas.openxmlformats.org/presentationml/2006/main">
  <p:tag name="KSO_WM_UNIT_TABLE_BEAUTIFY" val="smartTable{373c5ad6-14ee-4790-92d3-a31cb243f541}"/>
</p:tagLst>
</file>

<file path=ppt/tags/tag13.xml><?xml version="1.0" encoding="utf-8"?>
<p:tagLst xmlns:p="http://schemas.openxmlformats.org/presentationml/2006/main">
  <p:tag name="KSO_WM_UNIT_TABLE_BEAUTIFY" val="smartTable{22994bf0-2371-43d4-b5e6-fa0ad2a760a8}"/>
  <p:tag name="TABLE_ENDDRAG_ORIGIN_RECT" val="560*191"/>
  <p:tag name="TABLE_ENDDRAG_RECT" val="193*315*560*191"/>
</p:tagLst>
</file>

<file path=ppt/tags/tag14.xml><?xml version="1.0" encoding="utf-8"?>
<p:tagLst xmlns:p="http://schemas.openxmlformats.org/presentationml/2006/main">
  <p:tag name="KSO_WM_UNIT_TABLE_BEAUTIFY" val="smartTable{22e00bf5-a943-4e1e-8d97-b23b1a1f10e7}"/>
</p:tagLst>
</file>

<file path=ppt/tags/tag15.xml><?xml version="1.0" encoding="utf-8"?>
<p:tagLst xmlns:p="http://schemas.openxmlformats.org/presentationml/2006/main">
  <p:tag name="KSO_WM_UNIT_TABLE_BEAUTIFY" val="smartTable{723d87e3-ee38-4b55-a620-a689d0d58a49}"/>
</p:tagLst>
</file>

<file path=ppt/tags/tag2.xml><?xml version="1.0" encoding="utf-8"?>
<p:tagLst xmlns:p="http://schemas.openxmlformats.org/presentationml/2006/main">
  <p:tag name="KSO_WM_UNIT_TABLE_BEAUTIFY" val="smartTable{9d4f6c7d-4f58-40f7-a6b7-09eef511404b}"/>
</p:tagLst>
</file>

<file path=ppt/tags/tag3.xml><?xml version="1.0" encoding="utf-8"?>
<p:tagLst xmlns:p="http://schemas.openxmlformats.org/presentationml/2006/main">
  <p:tag name="KSO_WM_UNIT_TABLE_BEAUTIFY" val="smartTable{4e0dea8c-d4f2-41d1-bc9d-1b5f3e97e42d}"/>
</p:tagLst>
</file>

<file path=ppt/tags/tag4.xml><?xml version="1.0" encoding="utf-8"?>
<p:tagLst xmlns:p="http://schemas.openxmlformats.org/presentationml/2006/main">
  <p:tag name="KSO_WM_UNIT_TABLE_BEAUTIFY" val="smartTable{db26d183-2db3-4a40-bfc3-d554d7f2d20b}"/>
  <p:tag name="TABLE_ENDDRAG_ORIGIN_RECT" val="460*230"/>
  <p:tag name="TABLE_ENDDRAG_RECT" val="267*295*460*230"/>
</p:tagLst>
</file>

<file path=ppt/tags/tag5.xml><?xml version="1.0" encoding="utf-8"?>
<p:tagLst xmlns:p="http://schemas.openxmlformats.org/presentationml/2006/main">
  <p:tag name="KSO_WM_UNIT_TABLE_BEAUTIFY" val="smartTable{57d7f1a0-87da-4a42-8005-76fd53de3c59}"/>
</p:tagLst>
</file>

<file path=ppt/tags/tag6.xml><?xml version="1.0" encoding="utf-8"?>
<p:tagLst xmlns:p="http://schemas.openxmlformats.org/presentationml/2006/main">
  <p:tag name="KSO_WM_UNIT_TABLE_BEAUTIFY" val="smartTable{caa4b064-e47f-4b82-8023-188ec1cfc77b}"/>
</p:tagLst>
</file>

<file path=ppt/tags/tag7.xml><?xml version="1.0" encoding="utf-8"?>
<p:tagLst xmlns:p="http://schemas.openxmlformats.org/presentationml/2006/main">
  <p:tag name="KSO_WM_UNIT_TABLE_BEAUTIFY" val="smartTable{5074b42d-ad67-4d1f-80c9-066fc7fcf8c2}"/>
  <p:tag name="TABLE_ENDDRAG_ORIGIN_RECT" val="462*61"/>
  <p:tag name="TABLE_ENDDRAG_RECT" val="263*393*462*61"/>
</p:tagLst>
</file>

<file path=ppt/tags/tag8.xml><?xml version="1.0" encoding="utf-8"?>
<p:tagLst xmlns:p="http://schemas.openxmlformats.org/presentationml/2006/main">
  <p:tag name="KSO_WM_UNIT_TABLE_BEAUTIFY" val="smartTable{690a08cf-7625-4afe-b844-57439e26407c}"/>
  <p:tag name="TABLE_ENDDRAG_ORIGIN_RECT" val="530*131"/>
  <p:tag name="TABLE_ENDDRAG_RECT" val="225*87*530*131"/>
</p:tagLst>
</file>

<file path=ppt/tags/tag9.xml><?xml version="1.0" encoding="utf-8"?>
<p:tagLst xmlns:p="http://schemas.openxmlformats.org/presentationml/2006/main">
  <p:tag name="KSO_WM_UNIT_TABLE_BEAUTIFY" val="smartTable{c99da212-fe34-46a1-a73f-64a6f3fd7a7e}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3108</Words>
  <Application>WPS 演示</Application>
  <PresentationFormat>宽屏</PresentationFormat>
  <Paragraphs>887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Calibri Light</vt:lpstr>
      <vt:lpstr>微软雅黑</vt:lpstr>
      <vt:lpstr>方正剪纸简体</vt:lpstr>
      <vt:lpstr>Open Sans</vt:lpstr>
      <vt:lpstr>Gill Sans</vt:lpstr>
      <vt:lpstr>Gill Sans MT</vt:lpstr>
      <vt:lpstr>Dense</vt:lpstr>
      <vt:lpstr>Roboto</vt:lpstr>
      <vt:lpstr>Roboto Regular</vt:lpstr>
      <vt:lpstr>Wide Latin</vt:lpstr>
      <vt:lpstr>Segoe Print</vt:lpstr>
      <vt:lpstr>Arial Unicode MS</vt:lpstr>
      <vt:lpstr>Roboto Medium</vt:lpstr>
      <vt:lpstr>MS PGothic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https://cyppt.taobao.com</cp:keywords>
  <dc:description>https://cyppt.taobao.com</dc:description>
  <dc:subject>丫丫精饰</dc:subject>
  <cp:category>https://cyppt.taobao.com</cp:category>
  <cp:lastModifiedBy>Administrator</cp:lastModifiedBy>
  <cp:revision>28</cp:revision>
  <dcterms:created xsi:type="dcterms:W3CDTF">2015-02-06T13:20:00Z</dcterms:created>
  <dcterms:modified xsi:type="dcterms:W3CDTF">2022-01-07T08:12:52Z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C359D17B82294CE1AD1448BA47000474</vt:lpwstr>
  </property>
</Properties>
</file>